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1"/>
  </p:sldMasterIdLst>
  <p:sldIdLst>
    <p:sldId id="264" r:id="rId2"/>
    <p:sldId id="267" r:id="rId3"/>
    <p:sldId id="270" r:id="rId4"/>
    <p:sldId id="272" r:id="rId5"/>
    <p:sldId id="274" r:id="rId6"/>
    <p:sldId id="275" r:id="rId7"/>
    <p:sldId id="27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332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097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2659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569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237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2034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0691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4734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4913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26659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5/8/2023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336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5/8/2023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1716940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3"/>
          <p:cNvSpPr txBox="1">
            <a:spLocks/>
          </p:cNvSpPr>
          <p:nvPr/>
        </p:nvSpPr>
        <p:spPr>
          <a:xfrm>
            <a:off x="-1" y="2306472"/>
            <a:ext cx="9171299" cy="854080"/>
          </a:xfrm>
          <a:prstGeom prst="rect">
            <a:avLst/>
          </a:prstGeom>
          <a:solidFill>
            <a:schemeClr val="tx2">
              <a:lumMod val="20000"/>
              <a:lumOff val="80000"/>
            </a:schemeClr>
          </a:solidFill>
          <a:ln>
            <a:noFill/>
          </a:ln>
        </p:spPr>
        <p:txBody>
          <a:bodyPr wrap="square">
            <a:sp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defTabSz="914377" rtl="1">
              <a:lnSpc>
                <a:spcPct val="150000"/>
              </a:lnSpc>
            </a:pPr>
            <a:r>
              <a:rPr lang="fa-IR" b="1" dirty="0" smtClean="0">
                <a:solidFill>
                  <a:schemeClr val="tx1"/>
                </a:solidFill>
                <a:latin typeface="Candara" panose="020E0502030303020204" pitchFamily="34" charset="0"/>
                <a:cs typeface="B Nazanin" panose="00000400000000000000" pitchFamily="2" charset="-78"/>
              </a:rPr>
              <a:t>عنـوان ارائه</a:t>
            </a:r>
            <a:endParaRPr lang="fa-IR" b="1" dirty="0">
              <a:solidFill>
                <a:schemeClr val="tx1"/>
              </a:solidFill>
              <a:latin typeface="Candara" panose="020E0502030303020204" pitchFamily="34" charset="0"/>
              <a:cs typeface="B Nazanin" panose="00000400000000000000" pitchFamily="2" charset="-78"/>
            </a:endParaRPr>
          </a:p>
        </p:txBody>
      </p:sp>
      <p:sp>
        <p:nvSpPr>
          <p:cNvPr id="6" name="Subtitle 5"/>
          <p:cNvSpPr txBox="1">
            <a:spLocks/>
          </p:cNvSpPr>
          <p:nvPr/>
        </p:nvSpPr>
        <p:spPr>
          <a:xfrm>
            <a:off x="1304732" y="4670246"/>
            <a:ext cx="7315200" cy="377026"/>
          </a:xfrm>
          <a:prstGeom prst="rect">
            <a:avLst/>
          </a:prstGeom>
        </p:spPr>
        <p:txBody>
          <a:bodyPr wrap="square">
            <a:sp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r" rtl="1"/>
            <a:r>
              <a:rPr lang="fa-IR" b="1" smtClean="0">
                <a:solidFill>
                  <a:schemeClr val="bg1"/>
                </a:solidFill>
                <a:cs typeface="B Nazanin" panose="00000400000000000000" pitchFamily="2" charset="-78"/>
              </a:rPr>
              <a:t>نام و نام خانوادگی محققان (وابستگی سازمانی محققان)</a:t>
            </a:r>
            <a:endParaRPr lang="en-US"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7606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txBox="1">
            <a:spLocks/>
          </p:cNvSpPr>
          <p:nvPr/>
        </p:nvSpPr>
        <p:spPr>
          <a:xfrm>
            <a:off x="3869268" y="864108"/>
            <a:ext cx="7315200" cy="512064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r" rtl="1">
              <a:buFont typeface="Wingdings 2" pitchFamily="18" charset="2"/>
              <a:buNone/>
            </a:pPr>
            <a:r>
              <a:rPr lang="fa-IR" sz="2400" smtClean="0">
                <a:solidFill>
                  <a:schemeClr val="tx1"/>
                </a:solidFill>
                <a:cs typeface="B Nazanin" panose="00000400000000000000" pitchFamily="2" charset="-78"/>
              </a:rPr>
              <a:t>راهنمای ارائه شفاهی مقالات براي نويسندگان محترم:</a:t>
            </a:r>
          </a:p>
          <a:p>
            <a:pPr algn="r" rtl="1"/>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438903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hape 116"/>
          <p:cNvSpPr txBox="1">
            <a:spLocks/>
          </p:cNvSpPr>
          <p:nvPr/>
        </p:nvSpPr>
        <p:spPr>
          <a:xfrm>
            <a:off x="3869268" y="864108"/>
            <a:ext cx="7315200" cy="5120640"/>
          </a:xfrm>
          <a:prstGeom prst="rect">
            <a:avLst/>
          </a:prstGeom>
          <a:solidFill>
            <a:srgbClr val="FFFFFF">
              <a:alpha val="26540"/>
            </a:srgbClr>
          </a:solidFill>
          <a:ln>
            <a:noFill/>
          </a:ln>
        </p:spPr>
        <p:txBody>
          <a:bodyPr spcFirstLastPara="1" wrap="square" lIns="91427" tIns="91427" rIns="91427" bIns="91427" anchor="ctr" anchorCtr="0">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Low" defTabSz="1058299" rtl="1" fontAlgn="base">
              <a:lnSpc>
                <a:spcPct val="150000"/>
              </a:lnSpc>
              <a:spcBef>
                <a:spcPct val="0"/>
              </a:spcBef>
              <a:spcAft>
                <a:spcPct val="0"/>
              </a:spcAft>
              <a:buFont typeface="Wingdings 2" pitchFamily="18" charset="2"/>
              <a:buNone/>
              <a:defRPr/>
            </a:pPr>
            <a:r>
              <a:rPr lang="fa-IR" sz="2400" smtClean="0">
                <a:solidFill>
                  <a:prstClr val="black"/>
                </a:solidFill>
                <a:latin typeface="B Nazanin"/>
                <a:cs typeface="B Nazanin" panose="00000400000000000000" pitchFamily="2" charset="-78"/>
              </a:rPr>
              <a:t>1)حداکثر زمان ارائه مقالات 10 دقیقه  است. خواهشمند است در زمان بندی ارائه این نکته مورد توجه قرار گیرد. </a:t>
            </a:r>
            <a:r>
              <a:rPr lang="fa-IR" sz="2400" smtClean="0">
                <a:solidFill>
                  <a:srgbClr val="FF0000"/>
                </a:solidFill>
                <a:latin typeface="B Nazanin"/>
                <a:cs typeface="B Nazanin" panose="00000400000000000000" pitchFamily="2" charset="-78"/>
              </a:rPr>
              <a:t>اتمام سخنرانی در زمان مقرر مهم ترین شاخص ارزیابی سخنرانی می باشد. </a:t>
            </a:r>
          </a:p>
          <a:p>
            <a:pPr marL="0" indent="0" algn="justLow" defTabSz="1058299" rtl="1" fontAlgn="base">
              <a:lnSpc>
                <a:spcPct val="150000"/>
              </a:lnSpc>
              <a:spcBef>
                <a:spcPct val="0"/>
              </a:spcBef>
              <a:spcAft>
                <a:spcPct val="0"/>
              </a:spcAft>
              <a:buFont typeface="Wingdings 2" pitchFamily="18" charset="2"/>
              <a:buNone/>
              <a:defRPr/>
            </a:pPr>
            <a:endParaRPr lang="fa-IR" sz="2400" smtClean="0">
              <a:solidFill>
                <a:prstClr val="black"/>
              </a:solidFill>
              <a:latin typeface="B Nazanin"/>
              <a:cs typeface="B Nazanin" panose="00000400000000000000" pitchFamily="2" charset="-78"/>
            </a:endParaRPr>
          </a:p>
          <a:p>
            <a:pPr marL="0" indent="0" algn="justLow" defTabSz="1058299" rtl="1" fontAlgn="base">
              <a:lnSpc>
                <a:spcPct val="150000"/>
              </a:lnSpc>
              <a:spcBef>
                <a:spcPct val="0"/>
              </a:spcBef>
              <a:spcAft>
                <a:spcPct val="0"/>
              </a:spcAft>
              <a:buFont typeface="Wingdings 2" pitchFamily="18" charset="2"/>
              <a:buNone/>
              <a:defRPr/>
            </a:pPr>
            <a:r>
              <a:rPr lang="fa-IR" sz="2400" smtClean="0">
                <a:solidFill>
                  <a:prstClr val="black"/>
                </a:solidFill>
                <a:latin typeface="B Nazanin"/>
                <a:cs typeface="B Nazanin" panose="00000400000000000000" pitchFamily="2" charset="-78"/>
              </a:rPr>
              <a:t>2) به منظور ارائه شفاهي مقاله، نويسندگان محترم باید فایل پاورپوینت سخنرانی خود را حداکثر تا روز قبل از همایش ارسال کنید. در تهیه این فایل دقت فرمایید که از فونت‌ های فارسی، سایزها و رنگ‌هایی استفاده نمایید که متن ها، شکل ها و جدول ها کاملاً خوانا باشند. </a:t>
            </a:r>
            <a:endParaRPr lang="fa-IR" sz="2400" dirty="0">
              <a:solidFill>
                <a:prstClr val="black"/>
              </a:solidFill>
              <a:latin typeface="B Nazanin"/>
              <a:cs typeface="B Nazanin" panose="00000400000000000000" pitchFamily="2" charset="-78"/>
            </a:endParaRPr>
          </a:p>
        </p:txBody>
      </p:sp>
    </p:spTree>
    <p:extLst>
      <p:ext uri="{BB962C8B-B14F-4D97-AF65-F5344CB8AC3E}">
        <p14:creationId xmlns:p14="http://schemas.microsoft.com/office/powerpoint/2010/main" val="2544845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hape 116"/>
          <p:cNvSpPr txBox="1">
            <a:spLocks/>
          </p:cNvSpPr>
          <p:nvPr/>
        </p:nvSpPr>
        <p:spPr>
          <a:xfrm>
            <a:off x="3869268" y="864108"/>
            <a:ext cx="7315200" cy="5120640"/>
          </a:xfrm>
          <a:prstGeom prst="rect">
            <a:avLst/>
          </a:prstGeom>
          <a:solidFill>
            <a:srgbClr val="FFFFFF">
              <a:alpha val="26540"/>
            </a:srgbClr>
          </a:solidFill>
          <a:ln>
            <a:noFill/>
          </a:ln>
        </p:spPr>
        <p:txBody>
          <a:bodyPr spcFirstLastPara="1" wrap="square" lIns="91427" tIns="91427" rIns="91427" bIns="91427" anchor="ctr" anchorCtr="0">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Low" defTabSz="1058299" rtl="1" fontAlgn="base">
              <a:lnSpc>
                <a:spcPct val="150000"/>
              </a:lnSpc>
              <a:spcBef>
                <a:spcPct val="0"/>
              </a:spcBef>
              <a:spcAft>
                <a:spcPct val="0"/>
              </a:spcAft>
              <a:buFont typeface="Wingdings 2" pitchFamily="18" charset="2"/>
              <a:buNone/>
              <a:defRPr/>
            </a:pPr>
            <a:r>
              <a:rPr lang="fa-IR" sz="2400" smtClean="0">
                <a:solidFill>
                  <a:prstClr val="black"/>
                </a:solidFill>
                <a:latin typeface="B Nazanin"/>
                <a:cs typeface="B Nazanin" panose="00000400000000000000" pitchFamily="2" charset="-78"/>
              </a:rPr>
              <a:t>3) سخنرانی ها لزوماً طبق برنامه زمانبندی که به زودی در سايت اعلام خواهد شد انجام مي پذيرد و گواهی ارائه مقاله در همایش منحصراً برای مولفینی صادر می‌گردد که در زمان مشخص شده برای ارائه مقاله در همایش حضور داشته باشند. </a:t>
            </a:r>
          </a:p>
          <a:p>
            <a:pPr marL="0" indent="0" algn="justLow" defTabSz="1058299" rtl="1" fontAlgn="base">
              <a:lnSpc>
                <a:spcPct val="150000"/>
              </a:lnSpc>
              <a:spcBef>
                <a:spcPct val="0"/>
              </a:spcBef>
              <a:spcAft>
                <a:spcPct val="0"/>
              </a:spcAft>
              <a:buFont typeface="Wingdings 2" pitchFamily="18" charset="2"/>
              <a:buNone/>
              <a:defRPr/>
            </a:pPr>
            <a:endParaRPr lang="fa-IR" sz="2400" dirty="0">
              <a:solidFill>
                <a:prstClr val="black"/>
              </a:solidFill>
              <a:latin typeface="B Nazanin"/>
              <a:cs typeface="B Nazanin" panose="00000400000000000000" pitchFamily="2" charset="-78"/>
            </a:endParaRPr>
          </a:p>
        </p:txBody>
      </p:sp>
    </p:spTree>
    <p:extLst>
      <p:ext uri="{BB962C8B-B14F-4D97-AF65-F5344CB8AC3E}">
        <p14:creationId xmlns:p14="http://schemas.microsoft.com/office/powerpoint/2010/main" val="2271293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txBox="1">
            <a:spLocks/>
          </p:cNvSpPr>
          <p:nvPr/>
        </p:nvSpPr>
        <p:spPr>
          <a:xfrm>
            <a:off x="3869268" y="864108"/>
            <a:ext cx="7315200" cy="512064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Low" defTabSz="1058299" rtl="1" fontAlgn="base">
              <a:lnSpc>
                <a:spcPct val="100000"/>
              </a:lnSpc>
              <a:spcBef>
                <a:spcPct val="0"/>
              </a:spcBef>
              <a:spcAft>
                <a:spcPct val="0"/>
              </a:spcAft>
              <a:buClrTx/>
              <a:buFont typeface="Wingdings 2" pitchFamily="18" charset="2"/>
              <a:buNone/>
              <a:defRPr/>
            </a:pPr>
            <a:r>
              <a:rPr lang="fa-IR" sz="2400" smtClean="0">
                <a:solidFill>
                  <a:prstClr val="black"/>
                </a:solidFill>
                <a:latin typeface="B Nazanin"/>
                <a:cs typeface="B Nazanin" panose="00000400000000000000" pitchFamily="2" charset="-78"/>
              </a:rPr>
              <a:t>4) اسلايدها به زبان فارسي و يا انگليسي نوشته شود و از نظر املايي و نگارشي به دقت تصحيح گردد.</a:t>
            </a:r>
          </a:p>
          <a:p>
            <a:pPr marL="0" indent="0" algn="justLow" defTabSz="1058299" rtl="1" fontAlgn="base">
              <a:lnSpc>
                <a:spcPct val="100000"/>
              </a:lnSpc>
              <a:spcBef>
                <a:spcPct val="0"/>
              </a:spcBef>
              <a:spcAft>
                <a:spcPct val="0"/>
              </a:spcAft>
              <a:buClrTx/>
              <a:buFont typeface="Wingdings 2" pitchFamily="18" charset="2"/>
              <a:buNone/>
              <a:defRPr/>
            </a:pPr>
            <a:endParaRPr lang="fa-IR" sz="2400" smtClean="0">
              <a:solidFill>
                <a:prstClr val="black"/>
              </a:solidFill>
              <a:latin typeface="B Nazanin"/>
              <a:cs typeface="B Nazanin" panose="00000400000000000000" pitchFamily="2" charset="-78"/>
            </a:endParaRPr>
          </a:p>
          <a:p>
            <a:pPr marL="0" indent="0" algn="justLow" defTabSz="1058299" rtl="1" fontAlgn="base">
              <a:lnSpc>
                <a:spcPct val="100000"/>
              </a:lnSpc>
              <a:spcBef>
                <a:spcPct val="0"/>
              </a:spcBef>
              <a:spcAft>
                <a:spcPct val="0"/>
              </a:spcAft>
              <a:buClrTx/>
              <a:buFont typeface="Wingdings 2" pitchFamily="18" charset="2"/>
              <a:buNone/>
              <a:defRPr/>
            </a:pPr>
            <a:r>
              <a:rPr lang="fa-IR" sz="2400" smtClean="0">
                <a:solidFill>
                  <a:srgbClr val="FF0000"/>
                </a:solidFill>
                <a:latin typeface="B Nazanin"/>
                <a:cs typeface="B Nazanin" panose="00000400000000000000" pitchFamily="2" charset="-78"/>
              </a:rPr>
              <a:t>5) ترجیحا اسلاید جدیدی به فرمت اضافه نشود.</a:t>
            </a:r>
          </a:p>
          <a:p>
            <a:pPr marL="0" indent="0" algn="justLow" defTabSz="1058299" rtl="1" fontAlgn="base">
              <a:lnSpc>
                <a:spcPct val="100000"/>
              </a:lnSpc>
              <a:spcBef>
                <a:spcPct val="0"/>
              </a:spcBef>
              <a:spcAft>
                <a:spcPct val="0"/>
              </a:spcAft>
              <a:buClrTx/>
              <a:buFont typeface="Wingdings 2" pitchFamily="18" charset="2"/>
              <a:buNone/>
              <a:defRPr/>
            </a:pPr>
            <a:endParaRPr lang="fa-IR" sz="2400" smtClean="0">
              <a:solidFill>
                <a:prstClr val="black"/>
              </a:solidFill>
              <a:latin typeface="B Nazanin"/>
              <a:cs typeface="B Nazanin" panose="00000400000000000000" pitchFamily="2" charset="-78"/>
            </a:endParaRPr>
          </a:p>
          <a:p>
            <a:pPr marL="0" indent="0" algn="justLow" defTabSz="1058299" rtl="1" fontAlgn="base">
              <a:lnSpc>
                <a:spcPct val="100000"/>
              </a:lnSpc>
              <a:spcBef>
                <a:spcPct val="0"/>
              </a:spcBef>
              <a:spcAft>
                <a:spcPct val="0"/>
              </a:spcAft>
              <a:buClrTx/>
              <a:buFont typeface="Wingdings 2" pitchFamily="18" charset="2"/>
              <a:buNone/>
              <a:defRPr/>
            </a:pPr>
            <a:r>
              <a:rPr lang="fa-IR" sz="2400" smtClean="0">
                <a:solidFill>
                  <a:prstClr val="black"/>
                </a:solidFill>
                <a:latin typeface="B Nazanin"/>
                <a:cs typeface="B Nazanin" panose="00000400000000000000" pitchFamily="2" charset="-78"/>
              </a:rPr>
              <a:t>6) از اسلاید های خلاصه و کلیدواژه ای استفاده کنید و متون زیاد در اسلاید ها استفاده ننمایید.</a:t>
            </a:r>
          </a:p>
          <a:p>
            <a:pPr marL="0" indent="0" algn="r" rtl="1">
              <a:buFont typeface="Wingdings 2" pitchFamily="18" charset="2"/>
              <a:buNone/>
            </a:pPr>
            <a:endParaRPr lang="en-US" sz="2400" dirty="0">
              <a:cs typeface="B Nazanin" panose="00000400000000000000" pitchFamily="2" charset="-78"/>
            </a:endParaRPr>
          </a:p>
        </p:txBody>
      </p:sp>
    </p:spTree>
    <p:extLst>
      <p:ext uri="{BB962C8B-B14F-4D97-AF65-F5344CB8AC3E}">
        <p14:creationId xmlns:p14="http://schemas.microsoft.com/office/powerpoint/2010/main" val="1417709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txBox="1">
            <a:spLocks/>
          </p:cNvSpPr>
          <p:nvPr/>
        </p:nvSpPr>
        <p:spPr>
          <a:xfrm>
            <a:off x="3869268" y="864108"/>
            <a:ext cx="7315200" cy="512064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r" rtl="1"/>
            <a:r>
              <a:rPr lang="fa-IR" sz="2400" smtClean="0">
                <a:solidFill>
                  <a:schemeClr val="tx1">
                    <a:lumMod val="95000"/>
                    <a:lumOff val="5000"/>
                  </a:schemeClr>
                </a:solidFill>
                <a:cs typeface="B Nazanin" panose="00000400000000000000" pitchFamily="2" charset="-78"/>
              </a:rPr>
              <a:t>پیشنهادات</a:t>
            </a:r>
            <a:endParaRPr lang="en-US"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284245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txBox="1">
            <a:spLocks/>
          </p:cNvSpPr>
          <p:nvPr/>
        </p:nvSpPr>
        <p:spPr>
          <a:xfrm>
            <a:off x="3869268" y="864108"/>
            <a:ext cx="7315200" cy="512064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r" rtl="1"/>
            <a:r>
              <a:rPr lang="fa-IR" sz="2400" smtClean="0">
                <a:solidFill>
                  <a:schemeClr val="tx1">
                    <a:lumMod val="95000"/>
                    <a:lumOff val="5000"/>
                  </a:schemeClr>
                </a:solidFill>
                <a:cs typeface="B Nazanin" panose="00000400000000000000" pitchFamily="2" charset="-78"/>
              </a:rPr>
              <a:t>فهرست منابع</a:t>
            </a:r>
            <a:endParaRPr lang="en-US"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496481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42</TotalTime>
  <Words>208</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B Nazanin</vt:lpstr>
      <vt:lpstr>Candara</vt:lpstr>
      <vt:lpstr>Corbel</vt:lpstr>
      <vt:lpstr>Wingdings 2</vt:lpstr>
      <vt:lpstr>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عنـوان ارائه</dc:title>
  <dc:creator>ASUS</dc:creator>
  <cp:lastModifiedBy>Moorche</cp:lastModifiedBy>
  <cp:revision>6</cp:revision>
  <dcterms:created xsi:type="dcterms:W3CDTF">2023-05-08T04:33:46Z</dcterms:created>
  <dcterms:modified xsi:type="dcterms:W3CDTF">2023-05-08T12:24:12Z</dcterms:modified>
</cp:coreProperties>
</file>